
<file path=[Content_Types].xml><?xml version="1.0" encoding="utf-8"?>
<Types xmlns="http://schemas.openxmlformats.org/package/2006/content-types">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70" r:id="rId2"/>
    <p:sldId id="271" r:id="rId3"/>
    <p:sldId id="259" r:id="rId4"/>
    <p:sldId id="269" r:id="rId5"/>
    <p:sldId id="262" r:id="rId6"/>
    <p:sldId id="268" r:id="rId7"/>
    <p:sldId id="272" r:id="rId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83" autoAdjust="0"/>
    <p:restoredTop sz="56657" autoAdjust="0"/>
  </p:normalViewPr>
  <p:slideViewPr>
    <p:cSldViewPr>
      <p:cViewPr varScale="1">
        <p:scale>
          <a:sx n="54" d="100"/>
          <a:sy n="54" d="100"/>
        </p:scale>
        <p:origin x="1338" y="60"/>
      </p:cViewPr>
      <p:guideLst>
        <p:guide orient="horz" pos="2160"/>
        <p:guide pos="2880"/>
      </p:guideLst>
    </p:cSldViewPr>
  </p:slideViewPr>
  <p:outlineViewPr>
    <p:cViewPr>
      <p:scale>
        <a:sx n="33" d="100"/>
        <a:sy n="33" d="100"/>
      </p:scale>
      <p:origin x="0" y="-4699"/>
    </p:cViewPr>
  </p:outlineViewPr>
  <p:notesTextViewPr>
    <p:cViewPr>
      <p:scale>
        <a:sx n="100" d="100"/>
        <a:sy n="100" d="100"/>
      </p:scale>
      <p:origin x="0" y="0"/>
    </p:cViewPr>
  </p:notesTextViewPr>
  <p:notesViewPr>
    <p:cSldViewPr>
      <p:cViewPr varScale="1">
        <p:scale>
          <a:sx n="102" d="100"/>
          <a:sy n="102" d="100"/>
        </p:scale>
        <p:origin x="3514"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media1.mp3>
</file>

<file path=ppt/media/media2.mp3>
</file>

<file path=ppt/media/media3.mp3>
</file>

<file path=ppt/media/media4.mp3>
</file>

<file path=ppt/media/media5.mp3>
</file>

<file path=ppt/media/media6.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7378BCC-77AD-48DA-B119-49F7BD4AF158}" type="datetimeFigureOut">
              <a:rPr lang="en-US" smtClean="0"/>
              <a:pPr/>
              <a:t>1/13/2021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8EEB1A1-DB13-470C-8761-956F99B8FEE9}" type="slidenum">
              <a:rPr lang="en-US" smtClean="0"/>
              <a:pPr/>
              <a:t>‹#›</a:t>
            </a:fld>
            <a:endParaRPr lang="en-US"/>
          </a:p>
        </p:txBody>
      </p:sp>
    </p:spTree>
    <p:extLst>
      <p:ext uri="{BB962C8B-B14F-4D97-AF65-F5344CB8AC3E}">
        <p14:creationId xmlns:p14="http://schemas.microsoft.com/office/powerpoint/2010/main" val="29091267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2400" dirty="0"/>
              <a:t>Now let’s move</a:t>
            </a:r>
            <a:r>
              <a:rPr lang="en-US" sz="2400" baseline="0" dirty="0"/>
              <a:t> on to helping out with your Traffic Jam Assignment.  I’m not going to talk much about the Space class since it is very simple and similar to the Fraction Class.  If you haven’t done so already, I would go back to that lab and follow along with it.  Some of you may be confused by the </a:t>
            </a:r>
            <a:r>
              <a:rPr lang="en-US" sz="2400" baseline="0" dirty="0" err="1"/>
              <a:t>VehicleType</a:t>
            </a:r>
            <a:r>
              <a:rPr lang="en-US" sz="2400" baseline="0" dirty="0"/>
              <a:t> class, so I’m going to explain that for a second.</a:t>
            </a:r>
            <a:endParaRPr lang="en-US" sz="2400" dirty="0"/>
          </a:p>
        </p:txBody>
      </p:sp>
      <p:sp>
        <p:nvSpPr>
          <p:cNvPr id="4" name="Slide Number Placeholder 3"/>
          <p:cNvSpPr>
            <a:spLocks noGrp="1"/>
          </p:cNvSpPr>
          <p:nvPr>
            <p:ph type="sldNum" sz="quarter" idx="10"/>
          </p:nvPr>
        </p:nvSpPr>
        <p:spPr/>
        <p:txBody>
          <a:bodyPr/>
          <a:lstStyle/>
          <a:p>
            <a:fld id="{58EEB1A1-DB13-470C-8761-956F99B8FEE9}" type="slidenum">
              <a:rPr lang="en-US" smtClean="0"/>
              <a:pPr/>
              <a:t>1</a:t>
            </a:fld>
            <a:endParaRPr lang="en-US"/>
          </a:p>
        </p:txBody>
      </p:sp>
    </p:spTree>
    <p:extLst>
      <p:ext uri="{BB962C8B-B14F-4D97-AF65-F5344CB8AC3E}">
        <p14:creationId xmlns:p14="http://schemas.microsoft.com/office/powerpoint/2010/main" val="11787767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62500" lnSpcReduction="20000"/>
          </a:bodyPr>
          <a:lstStyle/>
          <a:p>
            <a:r>
              <a:rPr lang="en-US" sz="2400" dirty="0" err="1"/>
              <a:t>VehicleType</a:t>
            </a:r>
            <a:r>
              <a:rPr lang="en-US" sz="2400" baseline="0" dirty="0"/>
              <a:t> is simply an </a:t>
            </a:r>
            <a:r>
              <a:rPr lang="en-US" sz="2400" baseline="0" dirty="0" err="1"/>
              <a:t>enum</a:t>
            </a:r>
            <a:r>
              <a:rPr lang="en-US" sz="2400" baseline="0" dirty="0"/>
              <a:t>.  </a:t>
            </a:r>
            <a:r>
              <a:rPr lang="en-US" sz="2400" baseline="0" dirty="0" err="1"/>
              <a:t>Enums</a:t>
            </a:r>
            <a:r>
              <a:rPr lang="en-US" sz="2400" baseline="0" dirty="0"/>
              <a:t> are a cleaner way for us to represent the type, that’s it.  It’s not really special in any way.  When you think of storing something like a type or something that can be a limited set of values, you may end up thinking  of storing it as an integer.  However, there’s not protection when you do that, you can store any number in there, and then you have to remember what that number means.  </a:t>
            </a:r>
          </a:p>
          <a:p>
            <a:r>
              <a:rPr lang="en-US" sz="2400" baseline="0" dirty="0"/>
              <a:t>Having an </a:t>
            </a:r>
            <a:r>
              <a:rPr lang="en-US" sz="2400" baseline="0" dirty="0" err="1"/>
              <a:t>enum</a:t>
            </a:r>
            <a:r>
              <a:rPr lang="en-US" sz="2400" baseline="0" dirty="0"/>
              <a:t> instead means that we can just use that variable instead, which makes it easier to understand and safer since we don’t have some random number.  </a:t>
            </a:r>
            <a:r>
              <a:rPr lang="en-US" sz="2400" baseline="0" dirty="0" err="1"/>
              <a:t>Enums</a:t>
            </a:r>
            <a:r>
              <a:rPr lang="en-US" sz="2400" baseline="0" dirty="0"/>
              <a:t> are used </a:t>
            </a:r>
            <a:r>
              <a:rPr lang="en-US" sz="2400" baseline="0" dirty="0" err="1"/>
              <a:t>frequenlty</a:t>
            </a:r>
            <a:r>
              <a:rPr lang="en-US" sz="2400" baseline="0" dirty="0"/>
              <a:t> for things like Directions, storing North, South, East, West or Days of the Week, really anywhere where you have just a few categories.   Once it’s declared like an </a:t>
            </a:r>
            <a:r>
              <a:rPr lang="en-US" sz="2400" baseline="0" dirty="0" err="1"/>
              <a:t>Enum</a:t>
            </a:r>
            <a:r>
              <a:rPr lang="en-US" sz="2400" baseline="0" dirty="0"/>
              <a:t>, it simply works as if it’s a new type like a double or </a:t>
            </a:r>
            <a:r>
              <a:rPr lang="en-US" sz="2400" baseline="0" dirty="0" err="1"/>
              <a:t>int</a:t>
            </a:r>
            <a:r>
              <a:rPr lang="en-US" sz="2400" baseline="0" dirty="0"/>
              <a:t>, in this case it’s a special </a:t>
            </a:r>
            <a:r>
              <a:rPr lang="en-US" sz="2400" baseline="0" dirty="0" err="1"/>
              <a:t>int</a:t>
            </a:r>
            <a:r>
              <a:rPr lang="en-US" sz="2400" baseline="0" dirty="0"/>
              <a:t> variable that can only hold a few values.  You’ll also notice that we have a </a:t>
            </a:r>
            <a:r>
              <a:rPr lang="en-US" sz="2400" baseline="0" dirty="0" err="1"/>
              <a:t>toString</a:t>
            </a:r>
            <a:r>
              <a:rPr lang="en-US" sz="2400" baseline="0" dirty="0"/>
              <a:t> method which just allows us to have the type convert to something nice like the name instead of the corresponding or underlying number, so that MY_CAR for example translates to just car.  </a:t>
            </a:r>
            <a:endParaRPr lang="en-US" sz="2400" dirty="0"/>
          </a:p>
        </p:txBody>
      </p:sp>
      <p:sp>
        <p:nvSpPr>
          <p:cNvPr id="4" name="Slide Number Placeholder 3"/>
          <p:cNvSpPr>
            <a:spLocks noGrp="1"/>
          </p:cNvSpPr>
          <p:nvPr>
            <p:ph type="sldNum" sz="quarter" idx="10"/>
          </p:nvPr>
        </p:nvSpPr>
        <p:spPr/>
        <p:txBody>
          <a:bodyPr/>
          <a:lstStyle/>
          <a:p>
            <a:fld id="{58EEB1A1-DB13-470C-8761-956F99B8FEE9}" type="slidenum">
              <a:rPr lang="en-US" smtClean="0"/>
              <a:pPr/>
              <a:t>2</a:t>
            </a:fld>
            <a:endParaRPr lang="en-US"/>
          </a:p>
        </p:txBody>
      </p:sp>
    </p:spTree>
    <p:extLst>
      <p:ext uri="{BB962C8B-B14F-4D97-AF65-F5344CB8AC3E}">
        <p14:creationId xmlns:p14="http://schemas.microsoft.com/office/powerpoint/2010/main" val="7076806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sz="2400" dirty="0"/>
              <a:t>To help understand the way</a:t>
            </a:r>
            <a:r>
              <a:rPr lang="en-US" sz="2400" baseline="0" dirty="0"/>
              <a:t> a Vehicle will be represented on the board, look at the above example, which shows how the board would look to the user, but at the same time presents how the Vehicle will be stored.  suppose that the address for the vehicle is 15 here.  The details for the Vehicle object would then be that the Start position which would be the leftmost (or topmost) space of the Vehicle.  In our case the leftmost space is row 2, column 2.   Instead of storing the positions, we would store the length of the Vehicle, which would be two.  Finally as part of the vehicle we would also store whether the vehicle is horizontal or vertical.  </a:t>
            </a:r>
            <a:r>
              <a:rPr lang="en-US" sz="2400" baseline="0" dirty="0" err="1"/>
              <a:t>isVertical</a:t>
            </a:r>
            <a:r>
              <a:rPr lang="en-US" sz="2400" baseline="0" dirty="0"/>
              <a:t> variable would be stored as false.  Having the vehicles represented like this allows the Vehicle object itself to know which way it should move, thus we can just say move -2 spaces, and the Vehicle can then check to see whether it’s horizontal or vertical, and then change its start position, </a:t>
            </a:r>
            <a:endParaRPr lang="en-US" sz="2400" dirty="0"/>
          </a:p>
        </p:txBody>
      </p:sp>
      <p:sp>
        <p:nvSpPr>
          <p:cNvPr id="4" name="Slide Number Placeholder 3"/>
          <p:cNvSpPr>
            <a:spLocks noGrp="1"/>
          </p:cNvSpPr>
          <p:nvPr>
            <p:ph type="sldNum" sz="quarter" idx="10"/>
          </p:nvPr>
        </p:nvSpPr>
        <p:spPr/>
        <p:txBody>
          <a:bodyPr/>
          <a:lstStyle/>
          <a:p>
            <a:fld id="{58EEB1A1-DB13-470C-8761-956F99B8FEE9}" type="slidenum">
              <a:rPr lang="en-US" smtClean="0"/>
              <a:pPr/>
              <a:t>3</a:t>
            </a:fld>
            <a:endParaRPr lang="en-US"/>
          </a:p>
        </p:txBody>
      </p:sp>
    </p:spTree>
    <p:extLst>
      <p:ext uri="{BB962C8B-B14F-4D97-AF65-F5344CB8AC3E}">
        <p14:creationId xmlns:p14="http://schemas.microsoft.com/office/powerpoint/2010/main" val="25491850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2400" baseline="0" dirty="0"/>
              <a:t>in this case it would move 2 spaces to the left and update it’s start row like so.  By changing it’s start position, at this point that is all that is needed to move the vehicle.</a:t>
            </a:r>
            <a:endParaRPr lang="en-US" sz="2400" dirty="0"/>
          </a:p>
        </p:txBody>
      </p:sp>
      <p:sp>
        <p:nvSpPr>
          <p:cNvPr id="4" name="Slide Number Placeholder 3"/>
          <p:cNvSpPr>
            <a:spLocks noGrp="1"/>
          </p:cNvSpPr>
          <p:nvPr>
            <p:ph type="sldNum" sz="quarter" idx="10"/>
          </p:nvPr>
        </p:nvSpPr>
        <p:spPr/>
        <p:txBody>
          <a:bodyPr/>
          <a:lstStyle/>
          <a:p>
            <a:fld id="{58EEB1A1-DB13-470C-8761-956F99B8FEE9}" type="slidenum">
              <a:rPr lang="en-US" smtClean="0"/>
              <a:pPr/>
              <a:t>4</a:t>
            </a:fld>
            <a:endParaRPr lang="en-US"/>
          </a:p>
        </p:txBody>
      </p:sp>
    </p:spTree>
    <p:extLst>
      <p:ext uri="{BB962C8B-B14F-4D97-AF65-F5344CB8AC3E}">
        <p14:creationId xmlns:p14="http://schemas.microsoft.com/office/powerpoint/2010/main" val="2549185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sz="2400" baseline="0" dirty="0"/>
              <a:t>With respect to </a:t>
            </a:r>
            <a:r>
              <a:rPr lang="en-US" sz="2400" baseline="0" dirty="0" err="1"/>
              <a:t>spacesOccupied</a:t>
            </a:r>
            <a:r>
              <a:rPr lang="en-US" sz="2400" baseline="0" dirty="0"/>
              <a:t>, what we want in that function is for the particular vehicle in question to return back an array of the spaces ( the rows and columns) that v1 is currently on, if you think about it this is like asking v1 to generate the blue locations array that was explained a few slides back.   This is going to be useful to us in the future, when, given a vehicle, we’ll have to get all the locations that we want to move to a particular place, and then be able to do something with those particular spaces on the board.  While it may seem confusing, doing this now will make our jobs much easier in the future, since after we do a spaces occupied, we can then loop through all those locations using a for loop and asking for each spaces row and column, which we can then use to reach a particular space.  </a:t>
            </a:r>
            <a:endParaRPr lang="en-US" sz="2400" dirty="0"/>
          </a:p>
        </p:txBody>
      </p:sp>
      <p:sp>
        <p:nvSpPr>
          <p:cNvPr id="4" name="Slide Number Placeholder 3"/>
          <p:cNvSpPr>
            <a:spLocks noGrp="1"/>
          </p:cNvSpPr>
          <p:nvPr>
            <p:ph type="sldNum" sz="quarter" idx="10"/>
          </p:nvPr>
        </p:nvSpPr>
        <p:spPr/>
        <p:txBody>
          <a:bodyPr/>
          <a:lstStyle/>
          <a:p>
            <a:fld id="{58EEB1A1-DB13-470C-8761-956F99B8FEE9}" type="slidenum">
              <a:rPr lang="en-US" smtClean="0"/>
              <a:pPr/>
              <a:t>5</a:t>
            </a:fld>
            <a:endParaRPr lang="en-US"/>
          </a:p>
        </p:txBody>
      </p:sp>
    </p:spTree>
    <p:extLst>
      <p:ext uri="{BB962C8B-B14F-4D97-AF65-F5344CB8AC3E}">
        <p14:creationId xmlns:p14="http://schemas.microsoft.com/office/powerpoint/2010/main" val="25224129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2400" baseline="0" dirty="0" err="1"/>
              <a:t>spacesOccupiedOnTrail</a:t>
            </a:r>
            <a:r>
              <a:rPr lang="en-US" sz="2400" baseline="0" dirty="0"/>
              <a:t> is slightly different.  Rather than returning the locations that a vehicle currently occupies, what </a:t>
            </a:r>
            <a:r>
              <a:rPr lang="en-US" sz="2400" baseline="0" dirty="0" err="1"/>
              <a:t>spacesOccupiedOnTrail</a:t>
            </a:r>
            <a:r>
              <a:rPr lang="en-US" sz="2400" baseline="0" dirty="0"/>
              <a:t> does is say, if I were to move the car 3 spaces, what are all the spaces that I would pass over and occupy?  In this case, if we were to move the vehicle 3 spaces, it would be 3 spaces to the right, so </a:t>
            </a:r>
            <a:r>
              <a:rPr lang="en-US" sz="2400" baseline="0" dirty="0" err="1"/>
              <a:t>spacesOccupiedOnTrail</a:t>
            </a:r>
            <a:r>
              <a:rPr lang="en-US" sz="2400" baseline="0" dirty="0"/>
              <a:t> would return the three spaces that are in r and highlighted as red in the diagram.</a:t>
            </a:r>
            <a:endParaRPr lang="en-US" sz="2400" dirty="0"/>
          </a:p>
        </p:txBody>
      </p:sp>
      <p:sp>
        <p:nvSpPr>
          <p:cNvPr id="4" name="Slide Number Placeholder 3"/>
          <p:cNvSpPr>
            <a:spLocks noGrp="1"/>
          </p:cNvSpPr>
          <p:nvPr>
            <p:ph type="sldNum" sz="quarter" idx="10"/>
          </p:nvPr>
        </p:nvSpPr>
        <p:spPr/>
        <p:txBody>
          <a:bodyPr/>
          <a:lstStyle/>
          <a:p>
            <a:fld id="{58EEB1A1-DB13-470C-8761-956F99B8FEE9}" type="slidenum">
              <a:rPr lang="en-US" smtClean="0"/>
              <a:pPr/>
              <a:t>6</a:t>
            </a:fld>
            <a:endParaRPr lang="en-US"/>
          </a:p>
        </p:txBody>
      </p:sp>
    </p:spTree>
    <p:extLst>
      <p:ext uri="{BB962C8B-B14F-4D97-AF65-F5344CB8AC3E}">
        <p14:creationId xmlns:p14="http://schemas.microsoft.com/office/powerpoint/2010/main" val="25224129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9A5A095-3ECE-46C8-8491-72D949BDC69C}" type="datetimeFigureOut">
              <a:rPr lang="en-US" smtClean="0"/>
              <a:pPr/>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9A5A095-3ECE-46C8-8491-72D949BDC69C}" type="datetimeFigureOut">
              <a:rPr lang="en-US" smtClean="0"/>
              <a:pPr/>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9A5A095-3ECE-46C8-8491-72D949BDC69C}" type="datetimeFigureOut">
              <a:rPr lang="en-US" smtClean="0"/>
              <a:pPr/>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9A5A095-3ECE-46C8-8491-72D949BDC69C}" type="datetimeFigureOut">
              <a:rPr lang="en-US" smtClean="0"/>
              <a:pPr/>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A5A095-3ECE-46C8-8491-72D949BDC69C}" type="datetimeFigureOut">
              <a:rPr lang="en-US" smtClean="0"/>
              <a:pPr/>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9A5A095-3ECE-46C8-8491-72D949BDC69C}" type="datetimeFigureOut">
              <a:rPr lang="en-US" smtClean="0"/>
              <a:pPr/>
              <a:t>1/13/2021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9A5A095-3ECE-46C8-8491-72D949BDC69C}" type="datetimeFigureOut">
              <a:rPr lang="en-US" smtClean="0"/>
              <a:pPr/>
              <a:t>1/13/2021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9A5A095-3ECE-46C8-8491-72D949BDC69C}" type="datetimeFigureOut">
              <a:rPr lang="en-US" smtClean="0"/>
              <a:pPr/>
              <a:t>1/13/2021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9A5A095-3ECE-46C8-8491-72D949BDC69C}" type="datetimeFigureOut">
              <a:rPr lang="en-US" smtClean="0"/>
              <a:pPr/>
              <a:t>1/13/2021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9A5A095-3ECE-46C8-8491-72D949BDC69C}" type="datetimeFigureOut">
              <a:rPr lang="en-US" smtClean="0"/>
              <a:pPr/>
              <a:t>1/13/2021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9A5A095-3ECE-46C8-8491-72D949BDC69C}" type="datetimeFigureOut">
              <a:rPr lang="en-US" smtClean="0"/>
              <a:pPr/>
              <a:t>1/13/2021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A5A095-3ECE-46C8-8491-72D949BDC69C}" type="datetimeFigureOut">
              <a:rPr lang="en-US" smtClean="0"/>
              <a:pPr/>
              <a:t>1/13/2021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1821EC-2B79-4CF7-B5FC-B55C43CC1C87}"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hyperlink" Target="mailto:ojimenez@pacific.edu"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Traffic Jam Help</a:t>
            </a:r>
          </a:p>
        </p:txBody>
      </p:sp>
      <p:pic>
        <p:nvPicPr>
          <p:cNvPr id="4" name="Slide 7 - Traffic Jam Help">
            <a:hlinkClick r:id="" action="ppaction://media"/>
          </p:cNvPr>
          <p:cNvPicPr>
            <a:picLocks noGrp="1" noChangeAspect="1"/>
          </p:cNvPicPr>
          <p:nvPr>
            <p:ph idx="1"/>
            <a:audioFile r:link="rId2"/>
            <p:extLst>
              <p:ext uri="{DAA4B4D4-6D71-4841-9C94-3DE7FCFB9230}">
                <p14:media xmlns:p14="http://schemas.microsoft.com/office/powerpoint/2010/main" r:embed="rId1"/>
              </p:ext>
            </p:extLst>
          </p:nvPr>
        </p:nvPicPr>
        <p:blipFill>
          <a:blip r:embed="rId5" cstate="print"/>
          <a:stretch>
            <a:fillRect/>
          </a:stretch>
        </p:blipFill>
        <p:spPr>
          <a:xfrm>
            <a:off x="4327525" y="3619500"/>
            <a:ext cx="487363" cy="487363"/>
          </a:xfrm>
        </p:spPr>
      </p:pic>
      <p:sp>
        <p:nvSpPr>
          <p:cNvPr id="3" name="TextBox 2">
            <a:extLst>
              <a:ext uri="{FF2B5EF4-FFF2-40B4-BE49-F238E27FC236}">
                <a16:creationId xmlns:a16="http://schemas.microsoft.com/office/drawing/2014/main" id="{4DCED3A2-289B-4DE7-AB84-AE0FC8BEE239}"/>
              </a:ext>
            </a:extLst>
          </p:cNvPr>
          <p:cNvSpPr txBox="1"/>
          <p:nvPr/>
        </p:nvSpPr>
        <p:spPr>
          <a:xfrm>
            <a:off x="1752600" y="1981200"/>
            <a:ext cx="5867400" cy="369332"/>
          </a:xfrm>
          <a:prstGeom prst="rect">
            <a:avLst/>
          </a:prstGeom>
          <a:noFill/>
        </p:spPr>
        <p:txBody>
          <a:bodyPr wrap="square" rtlCol="0">
            <a:spAutoFit/>
          </a:bodyPr>
          <a:lstStyle/>
          <a:p>
            <a:pPr algn="ctr"/>
            <a:r>
              <a:rPr lang="en-US" dirty="0"/>
              <a:t>Make sure to download and run the slideshow to hear audio.</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03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VehicleType</a:t>
            </a:r>
            <a:r>
              <a:rPr lang="en-US" dirty="0"/>
              <a:t> is an </a:t>
            </a:r>
            <a:r>
              <a:rPr lang="en-US" dirty="0" err="1"/>
              <a:t>enum</a:t>
            </a:r>
            <a:endParaRPr lang="en-US" dirty="0"/>
          </a:p>
        </p:txBody>
      </p:sp>
      <p:sp>
        <p:nvSpPr>
          <p:cNvPr id="3" name="Content Placeholder 2"/>
          <p:cNvSpPr>
            <a:spLocks noGrp="1"/>
          </p:cNvSpPr>
          <p:nvPr>
            <p:ph idx="1"/>
          </p:nvPr>
        </p:nvSpPr>
        <p:spPr/>
        <p:txBody>
          <a:bodyPr/>
          <a:lstStyle/>
          <a:p>
            <a:r>
              <a:rPr lang="en-US" dirty="0"/>
              <a:t>Enumerated type</a:t>
            </a:r>
          </a:p>
          <a:p>
            <a:r>
              <a:rPr lang="en-US" dirty="0" err="1"/>
              <a:t>int</a:t>
            </a:r>
            <a:r>
              <a:rPr lang="en-US" dirty="0"/>
              <a:t> type;</a:t>
            </a:r>
          </a:p>
          <a:p>
            <a:r>
              <a:rPr lang="en-US" dirty="0"/>
              <a:t>type = 7?</a:t>
            </a:r>
          </a:p>
          <a:p>
            <a:r>
              <a:rPr lang="en-US" dirty="0"/>
              <a:t>1 for MY_CAR</a:t>
            </a:r>
          </a:p>
          <a:p>
            <a:r>
              <a:rPr lang="en-US" dirty="0"/>
              <a:t>2 for AUTO</a:t>
            </a:r>
          </a:p>
          <a:p>
            <a:r>
              <a:rPr lang="en-US" dirty="0"/>
              <a:t>3 for TRUCK</a:t>
            </a:r>
          </a:p>
          <a:p>
            <a:r>
              <a:rPr lang="en-US" dirty="0" err="1"/>
              <a:t>VehicleType</a:t>
            </a:r>
            <a:r>
              <a:rPr lang="en-US" dirty="0"/>
              <a:t> x = </a:t>
            </a:r>
            <a:r>
              <a:rPr lang="en-US" dirty="0" err="1"/>
              <a:t>VehicleType.MY_CAR</a:t>
            </a:r>
            <a:r>
              <a:rPr lang="en-US" dirty="0"/>
              <a:t>;</a:t>
            </a:r>
          </a:p>
        </p:txBody>
      </p:sp>
      <p:pic>
        <p:nvPicPr>
          <p:cNvPr id="4" name="Slide 8 - VehicleType is an enum">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8382000" y="4572000"/>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19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Vehicle goodies</a:t>
            </a:r>
          </a:p>
        </p:txBody>
      </p:sp>
      <p:sp>
        <p:nvSpPr>
          <p:cNvPr id="3" name="Content Placeholder 2"/>
          <p:cNvSpPr>
            <a:spLocks noGrp="1"/>
          </p:cNvSpPr>
          <p:nvPr>
            <p:ph idx="1"/>
          </p:nvPr>
        </p:nvSpPr>
        <p:spPr>
          <a:xfrm>
            <a:off x="457200" y="1143000"/>
            <a:ext cx="4419600" cy="5486400"/>
          </a:xfrm>
        </p:spPr>
        <p:txBody>
          <a:bodyPr>
            <a:normAutofit lnSpcReduction="10000"/>
          </a:bodyPr>
          <a:lstStyle/>
          <a:p>
            <a:pPr>
              <a:buNone/>
            </a:pPr>
            <a:r>
              <a:rPr lang="en-US" b="1" dirty="0">
                <a:latin typeface="Courier New" pitchFamily="49" charset="0"/>
                <a:cs typeface="Courier New" pitchFamily="49" charset="0"/>
              </a:rPr>
              <a:t>. . . . .</a:t>
            </a:r>
          </a:p>
          <a:p>
            <a:pPr>
              <a:buNone/>
            </a:pPr>
            <a:r>
              <a:rPr lang="en-US" b="1" dirty="0">
                <a:latin typeface="Courier New" pitchFamily="49" charset="0"/>
                <a:cs typeface="Courier New" pitchFamily="49" charset="0"/>
              </a:rPr>
              <a:t>. . . . .</a:t>
            </a:r>
          </a:p>
          <a:p>
            <a:pPr>
              <a:buNone/>
            </a:pPr>
            <a:r>
              <a:rPr lang="en-US" b="1" dirty="0">
                <a:latin typeface="Courier New" pitchFamily="49" charset="0"/>
                <a:cs typeface="Courier New" pitchFamily="49" charset="0"/>
              </a:rPr>
              <a:t>. . c </a:t>
            </a:r>
            <a:r>
              <a:rPr lang="en-US" b="1" dirty="0" err="1">
                <a:latin typeface="Courier New" pitchFamily="49" charset="0"/>
                <a:cs typeface="Courier New" pitchFamily="49" charset="0"/>
              </a:rPr>
              <a:t>c</a:t>
            </a:r>
            <a:r>
              <a:rPr lang="en-US" b="1" dirty="0">
                <a:latin typeface="Courier New" pitchFamily="49" charset="0"/>
                <a:cs typeface="Courier New" pitchFamily="49" charset="0"/>
              </a:rPr>
              <a:t> .</a:t>
            </a:r>
          </a:p>
          <a:p>
            <a:pPr>
              <a:buNone/>
            </a:pPr>
            <a:r>
              <a:rPr lang="en-US" b="1" dirty="0">
                <a:latin typeface="Courier New" pitchFamily="49" charset="0"/>
                <a:cs typeface="Courier New" pitchFamily="49" charset="0"/>
              </a:rPr>
              <a:t>. . . . .</a:t>
            </a:r>
          </a:p>
          <a:p>
            <a:pPr>
              <a:buNone/>
            </a:pPr>
            <a:r>
              <a:rPr lang="en-US" b="1" dirty="0">
                <a:latin typeface="Courier New" pitchFamily="49" charset="0"/>
                <a:cs typeface="Courier New" pitchFamily="49" charset="0"/>
              </a:rPr>
              <a:t>. . . . .</a:t>
            </a:r>
          </a:p>
          <a:p>
            <a:pPr>
              <a:buNone/>
            </a:pPr>
            <a:endParaRPr lang="en-US" b="1" dirty="0">
              <a:latin typeface="Courier New" pitchFamily="49" charset="0"/>
              <a:cs typeface="Courier New" pitchFamily="49" charset="0"/>
            </a:endParaRPr>
          </a:p>
          <a:p>
            <a:pPr>
              <a:buNone/>
            </a:pPr>
            <a:r>
              <a:rPr lang="en-US" b="1" dirty="0">
                <a:solidFill>
                  <a:schemeClr val="bg2">
                    <a:lumMod val="50000"/>
                  </a:schemeClr>
                </a:solidFill>
                <a:latin typeface="Courier New" pitchFamily="49" charset="0"/>
                <a:cs typeface="Courier New" pitchFamily="49" charset="0"/>
              </a:rPr>
              <a:t>Vehicle (0x15)</a:t>
            </a:r>
          </a:p>
          <a:p>
            <a:pPr>
              <a:buNone/>
            </a:pPr>
            <a:r>
              <a:rPr lang="en-US" b="1" dirty="0">
                <a:solidFill>
                  <a:schemeClr val="bg2">
                    <a:lumMod val="50000"/>
                  </a:schemeClr>
                </a:solidFill>
                <a:latin typeface="Courier New" pitchFamily="49" charset="0"/>
                <a:cs typeface="Courier New" pitchFamily="49" charset="0"/>
              </a:rPr>
              <a:t>start r2c2</a:t>
            </a:r>
          </a:p>
          <a:p>
            <a:pPr>
              <a:buNone/>
            </a:pPr>
            <a:r>
              <a:rPr lang="en-US" b="1" dirty="0">
                <a:solidFill>
                  <a:schemeClr val="bg2">
                    <a:lumMod val="50000"/>
                  </a:schemeClr>
                </a:solidFill>
                <a:latin typeface="Courier New" pitchFamily="49" charset="0"/>
                <a:cs typeface="Courier New" pitchFamily="49" charset="0"/>
              </a:rPr>
              <a:t>length 2</a:t>
            </a:r>
          </a:p>
          <a:p>
            <a:pPr>
              <a:buNone/>
            </a:pPr>
            <a:r>
              <a:rPr lang="en-US" b="1" dirty="0" err="1">
                <a:solidFill>
                  <a:schemeClr val="bg2">
                    <a:lumMod val="50000"/>
                  </a:schemeClr>
                </a:solidFill>
                <a:latin typeface="Courier New" pitchFamily="49" charset="0"/>
                <a:cs typeface="Courier New" pitchFamily="49" charset="0"/>
              </a:rPr>
              <a:t>isVertical</a:t>
            </a:r>
            <a:r>
              <a:rPr lang="en-US" b="1" dirty="0">
                <a:solidFill>
                  <a:schemeClr val="bg2">
                    <a:lumMod val="50000"/>
                  </a:schemeClr>
                </a:solidFill>
                <a:latin typeface="Courier New" pitchFamily="49" charset="0"/>
                <a:cs typeface="Courier New" pitchFamily="49" charset="0"/>
              </a:rPr>
              <a:t>? false</a:t>
            </a:r>
          </a:p>
        </p:txBody>
      </p:sp>
      <p:pic>
        <p:nvPicPr>
          <p:cNvPr id="4" name="Slide 9 - Vehicle Goodies">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8199437" y="4572000"/>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05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Vehicle move</a:t>
            </a:r>
          </a:p>
        </p:txBody>
      </p:sp>
      <p:sp>
        <p:nvSpPr>
          <p:cNvPr id="3" name="Content Placeholder 2"/>
          <p:cNvSpPr>
            <a:spLocks noGrp="1"/>
          </p:cNvSpPr>
          <p:nvPr>
            <p:ph idx="1"/>
          </p:nvPr>
        </p:nvSpPr>
        <p:spPr>
          <a:xfrm>
            <a:off x="457200" y="1143000"/>
            <a:ext cx="4419600" cy="5486400"/>
          </a:xfrm>
        </p:spPr>
        <p:txBody>
          <a:bodyPr>
            <a:normAutofit lnSpcReduction="10000"/>
          </a:bodyPr>
          <a:lstStyle/>
          <a:p>
            <a:pPr>
              <a:buNone/>
            </a:pPr>
            <a:r>
              <a:rPr lang="en-US" b="1" dirty="0">
                <a:latin typeface="Courier New" pitchFamily="49" charset="0"/>
                <a:cs typeface="Courier New" pitchFamily="49" charset="0"/>
              </a:rPr>
              <a:t>. . . . .</a:t>
            </a:r>
          </a:p>
          <a:p>
            <a:pPr>
              <a:buNone/>
            </a:pPr>
            <a:r>
              <a:rPr lang="en-US" b="1" dirty="0">
                <a:latin typeface="Courier New" pitchFamily="49" charset="0"/>
                <a:cs typeface="Courier New" pitchFamily="49" charset="0"/>
              </a:rPr>
              <a:t>. . . . .</a:t>
            </a:r>
          </a:p>
          <a:p>
            <a:pPr>
              <a:buNone/>
            </a:pPr>
            <a:r>
              <a:rPr lang="en-US" b="1" dirty="0">
                <a:latin typeface="Courier New" pitchFamily="49" charset="0"/>
                <a:cs typeface="Courier New" pitchFamily="49" charset="0"/>
              </a:rPr>
              <a:t>c </a:t>
            </a:r>
            <a:r>
              <a:rPr lang="en-US" b="1" dirty="0" err="1">
                <a:latin typeface="Courier New" pitchFamily="49" charset="0"/>
                <a:cs typeface="Courier New" pitchFamily="49" charset="0"/>
              </a:rPr>
              <a:t>c</a:t>
            </a:r>
            <a:r>
              <a:rPr lang="en-US" b="1" dirty="0">
                <a:latin typeface="Courier New" pitchFamily="49" charset="0"/>
                <a:cs typeface="Courier New" pitchFamily="49" charset="0"/>
              </a:rPr>
              <a:t> . . .</a:t>
            </a:r>
          </a:p>
          <a:p>
            <a:pPr>
              <a:buNone/>
            </a:pPr>
            <a:r>
              <a:rPr lang="en-US" b="1" dirty="0">
                <a:latin typeface="Courier New" pitchFamily="49" charset="0"/>
                <a:cs typeface="Courier New" pitchFamily="49" charset="0"/>
              </a:rPr>
              <a:t>. . . . .</a:t>
            </a:r>
          </a:p>
          <a:p>
            <a:pPr>
              <a:buNone/>
            </a:pPr>
            <a:r>
              <a:rPr lang="en-US" b="1" dirty="0">
                <a:latin typeface="Courier New" pitchFamily="49" charset="0"/>
                <a:cs typeface="Courier New" pitchFamily="49" charset="0"/>
              </a:rPr>
              <a:t>. . . . .</a:t>
            </a:r>
          </a:p>
          <a:p>
            <a:pPr>
              <a:buNone/>
            </a:pPr>
            <a:endParaRPr lang="en-US" b="1" dirty="0">
              <a:latin typeface="Courier New" pitchFamily="49" charset="0"/>
              <a:cs typeface="Courier New" pitchFamily="49" charset="0"/>
            </a:endParaRPr>
          </a:p>
          <a:p>
            <a:pPr>
              <a:buNone/>
            </a:pPr>
            <a:r>
              <a:rPr lang="en-US" b="1" dirty="0">
                <a:solidFill>
                  <a:schemeClr val="bg2">
                    <a:lumMod val="50000"/>
                  </a:schemeClr>
                </a:solidFill>
                <a:latin typeface="Courier New" pitchFamily="49" charset="0"/>
                <a:cs typeface="Courier New" pitchFamily="49" charset="0"/>
              </a:rPr>
              <a:t>Vehicle (0x15)</a:t>
            </a:r>
          </a:p>
          <a:p>
            <a:pPr>
              <a:buNone/>
            </a:pPr>
            <a:r>
              <a:rPr lang="en-US" b="1" dirty="0">
                <a:solidFill>
                  <a:schemeClr val="bg2">
                    <a:lumMod val="50000"/>
                  </a:schemeClr>
                </a:solidFill>
                <a:latin typeface="Courier New" pitchFamily="49" charset="0"/>
                <a:cs typeface="Courier New" pitchFamily="49" charset="0"/>
              </a:rPr>
              <a:t>start </a:t>
            </a:r>
            <a:r>
              <a:rPr lang="en-US" b="1" dirty="0">
                <a:solidFill>
                  <a:srgbClr val="FF0000"/>
                </a:solidFill>
                <a:latin typeface="Courier New" pitchFamily="49" charset="0"/>
                <a:cs typeface="Courier New" pitchFamily="49" charset="0"/>
              </a:rPr>
              <a:t>r2c0</a:t>
            </a:r>
          </a:p>
          <a:p>
            <a:pPr>
              <a:buNone/>
            </a:pPr>
            <a:r>
              <a:rPr lang="en-US" b="1" dirty="0">
                <a:solidFill>
                  <a:schemeClr val="bg2">
                    <a:lumMod val="50000"/>
                  </a:schemeClr>
                </a:solidFill>
                <a:latin typeface="Courier New" pitchFamily="49" charset="0"/>
                <a:cs typeface="Courier New" pitchFamily="49" charset="0"/>
              </a:rPr>
              <a:t>length 2</a:t>
            </a:r>
          </a:p>
          <a:p>
            <a:pPr>
              <a:buNone/>
            </a:pPr>
            <a:r>
              <a:rPr lang="en-US" b="1" dirty="0" err="1">
                <a:solidFill>
                  <a:schemeClr val="bg2">
                    <a:lumMod val="50000"/>
                  </a:schemeClr>
                </a:solidFill>
                <a:latin typeface="Courier New" pitchFamily="49" charset="0"/>
                <a:cs typeface="Courier New" pitchFamily="49" charset="0"/>
              </a:rPr>
              <a:t>isVertical</a:t>
            </a:r>
            <a:r>
              <a:rPr lang="en-US" b="1" dirty="0">
                <a:solidFill>
                  <a:schemeClr val="bg2">
                    <a:lumMod val="50000"/>
                  </a:schemeClr>
                </a:solidFill>
                <a:latin typeface="Courier New" pitchFamily="49" charset="0"/>
                <a:cs typeface="Courier New" pitchFamily="49" charset="0"/>
              </a:rPr>
              <a:t>? false</a:t>
            </a:r>
          </a:p>
        </p:txBody>
      </p:sp>
      <p:pic>
        <p:nvPicPr>
          <p:cNvPr id="4" name="Slide 10 - Vehicle mov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8382000" y="4572000"/>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82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lstStyle/>
          <a:p>
            <a:r>
              <a:rPr lang="en-US" dirty="0" err="1"/>
              <a:t>spacesOccupied</a:t>
            </a:r>
            <a:endParaRPr lang="en-US" dirty="0"/>
          </a:p>
        </p:txBody>
      </p:sp>
      <p:sp>
        <p:nvSpPr>
          <p:cNvPr id="3" name="Content Placeholder 2"/>
          <p:cNvSpPr>
            <a:spLocks noGrp="1"/>
          </p:cNvSpPr>
          <p:nvPr>
            <p:ph idx="1"/>
          </p:nvPr>
        </p:nvSpPr>
        <p:spPr>
          <a:xfrm>
            <a:off x="457200" y="1143000"/>
            <a:ext cx="4419600" cy="5715000"/>
          </a:xfrm>
        </p:spPr>
        <p:txBody>
          <a:bodyPr>
            <a:normAutofit fontScale="92500" lnSpcReduction="10000"/>
          </a:bodyPr>
          <a:lstStyle/>
          <a:p>
            <a:pPr>
              <a:buNone/>
            </a:pPr>
            <a:r>
              <a:rPr lang="en-US" b="1" dirty="0">
                <a:latin typeface="Courier New" pitchFamily="49" charset="0"/>
                <a:cs typeface="Courier New" pitchFamily="49" charset="0"/>
              </a:rPr>
              <a:t>. . . . .</a:t>
            </a:r>
          </a:p>
          <a:p>
            <a:pPr>
              <a:buNone/>
            </a:pPr>
            <a:r>
              <a:rPr lang="en-US" b="1" dirty="0">
                <a:latin typeface="Courier New" pitchFamily="49" charset="0"/>
                <a:cs typeface="Courier New" pitchFamily="49" charset="0"/>
              </a:rPr>
              <a:t>. . . . .</a:t>
            </a:r>
          </a:p>
          <a:p>
            <a:pPr>
              <a:buNone/>
            </a:pPr>
            <a:r>
              <a:rPr lang="en-US" b="1" dirty="0">
                <a:latin typeface="Courier New" pitchFamily="49" charset="0"/>
                <a:cs typeface="Courier New" pitchFamily="49" charset="0"/>
              </a:rPr>
              <a:t>. . c </a:t>
            </a:r>
            <a:r>
              <a:rPr lang="en-US" b="1" dirty="0" err="1">
                <a:latin typeface="Courier New" pitchFamily="49" charset="0"/>
                <a:cs typeface="Courier New" pitchFamily="49" charset="0"/>
              </a:rPr>
              <a:t>c</a:t>
            </a:r>
            <a:r>
              <a:rPr lang="en-US" b="1" dirty="0">
                <a:latin typeface="Courier New" pitchFamily="49" charset="0"/>
                <a:cs typeface="Courier New" pitchFamily="49" charset="0"/>
              </a:rPr>
              <a:t> .</a:t>
            </a:r>
          </a:p>
          <a:p>
            <a:pPr>
              <a:buNone/>
            </a:pPr>
            <a:r>
              <a:rPr lang="en-US" b="1" dirty="0">
                <a:latin typeface="Courier New" pitchFamily="49" charset="0"/>
                <a:cs typeface="Courier New" pitchFamily="49" charset="0"/>
              </a:rPr>
              <a:t>. . . . .</a:t>
            </a:r>
          </a:p>
          <a:p>
            <a:pPr>
              <a:buNone/>
            </a:pPr>
            <a:r>
              <a:rPr lang="en-US" b="1" dirty="0">
                <a:latin typeface="Courier New" pitchFamily="49" charset="0"/>
                <a:cs typeface="Courier New" pitchFamily="49" charset="0"/>
              </a:rPr>
              <a:t>. . . . .</a:t>
            </a:r>
          </a:p>
          <a:p>
            <a:pPr>
              <a:buNone/>
            </a:pPr>
            <a:endParaRPr lang="en-US" b="1" dirty="0">
              <a:latin typeface="Courier New" pitchFamily="49" charset="0"/>
              <a:cs typeface="Courier New" pitchFamily="49" charset="0"/>
            </a:endParaRPr>
          </a:p>
          <a:p>
            <a:pPr>
              <a:buNone/>
            </a:pPr>
            <a:endParaRPr lang="en-US" b="1" dirty="0">
              <a:latin typeface="Courier New" pitchFamily="49" charset="0"/>
              <a:cs typeface="Courier New" pitchFamily="49" charset="0"/>
            </a:endParaRPr>
          </a:p>
          <a:p>
            <a:pPr>
              <a:buNone/>
            </a:pPr>
            <a:r>
              <a:rPr lang="en-US" b="1" dirty="0">
                <a:solidFill>
                  <a:schemeClr val="bg2">
                    <a:lumMod val="50000"/>
                  </a:schemeClr>
                </a:solidFill>
                <a:latin typeface="Courier New" pitchFamily="49" charset="0"/>
                <a:cs typeface="Courier New" pitchFamily="49" charset="0"/>
              </a:rPr>
              <a:t>Vehicle v1(0x15)</a:t>
            </a:r>
          </a:p>
          <a:p>
            <a:pPr>
              <a:buNone/>
            </a:pPr>
            <a:r>
              <a:rPr lang="en-US" b="1" dirty="0">
                <a:solidFill>
                  <a:schemeClr val="bg2">
                    <a:lumMod val="50000"/>
                  </a:schemeClr>
                </a:solidFill>
                <a:latin typeface="Courier New" pitchFamily="49" charset="0"/>
                <a:cs typeface="Courier New" pitchFamily="49" charset="0"/>
              </a:rPr>
              <a:t>start r2c2</a:t>
            </a:r>
          </a:p>
          <a:p>
            <a:pPr>
              <a:buNone/>
            </a:pPr>
            <a:r>
              <a:rPr lang="en-US" b="1" dirty="0">
                <a:solidFill>
                  <a:schemeClr val="bg2">
                    <a:lumMod val="50000"/>
                  </a:schemeClr>
                </a:solidFill>
                <a:latin typeface="Courier New" pitchFamily="49" charset="0"/>
                <a:cs typeface="Courier New" pitchFamily="49" charset="0"/>
              </a:rPr>
              <a:t>length 2</a:t>
            </a:r>
          </a:p>
          <a:p>
            <a:pPr>
              <a:buNone/>
            </a:pPr>
            <a:r>
              <a:rPr lang="en-US" b="1" dirty="0" err="1">
                <a:solidFill>
                  <a:schemeClr val="bg2">
                    <a:lumMod val="50000"/>
                  </a:schemeClr>
                </a:solidFill>
                <a:latin typeface="Courier New" pitchFamily="49" charset="0"/>
                <a:cs typeface="Courier New" pitchFamily="49" charset="0"/>
              </a:rPr>
              <a:t>isVertical</a:t>
            </a:r>
            <a:r>
              <a:rPr lang="en-US" b="1" dirty="0">
                <a:solidFill>
                  <a:schemeClr val="bg2">
                    <a:lumMod val="50000"/>
                  </a:schemeClr>
                </a:solidFill>
                <a:latin typeface="Courier New" pitchFamily="49" charset="0"/>
                <a:cs typeface="Courier New" pitchFamily="49" charset="0"/>
              </a:rPr>
              <a:t>? false</a:t>
            </a:r>
          </a:p>
        </p:txBody>
      </p:sp>
      <p:sp>
        <p:nvSpPr>
          <p:cNvPr id="4" name="Content Placeholder 2"/>
          <p:cNvSpPr txBox="1">
            <a:spLocks/>
          </p:cNvSpPr>
          <p:nvPr/>
        </p:nvSpPr>
        <p:spPr>
          <a:xfrm>
            <a:off x="4724400" y="1066800"/>
            <a:ext cx="4419600" cy="5486400"/>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3200" b="1" i="0" u="none" strike="noStrike" kern="1200" cap="none" spc="0" normalizeH="0" baseline="0" noProof="0" dirty="0">
              <a:ln>
                <a:noFill/>
              </a:ln>
              <a:solidFill>
                <a:schemeClr val="tx1"/>
              </a:solidFill>
              <a:effectLst/>
              <a:uLnTx/>
              <a:uFillTx/>
              <a:latin typeface="Courier New" pitchFamily="49" charset="0"/>
              <a:ea typeface="+mn-ea"/>
              <a:cs typeface="Courier New" pitchFamily="49" charset="0"/>
            </a:endParaRPr>
          </a:p>
        </p:txBody>
      </p:sp>
      <p:sp>
        <p:nvSpPr>
          <p:cNvPr id="5" name="Content Placeholder 2"/>
          <p:cNvSpPr txBox="1">
            <a:spLocks/>
          </p:cNvSpPr>
          <p:nvPr/>
        </p:nvSpPr>
        <p:spPr>
          <a:xfrm>
            <a:off x="3733800" y="1143000"/>
            <a:ext cx="5791200" cy="5486400"/>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r>
              <a:rPr lang="en-US" sz="3200" b="1" dirty="0">
                <a:latin typeface="Courier New" pitchFamily="49" charset="0"/>
                <a:cs typeface="Courier New" pitchFamily="49" charset="0"/>
              </a:rPr>
              <a:t>Space[] </a:t>
            </a:r>
            <a:r>
              <a:rPr lang="en-US" sz="3200" b="1" dirty="0">
                <a:solidFill>
                  <a:schemeClr val="accent2"/>
                </a:solidFill>
                <a:latin typeface="Courier New" pitchFamily="49" charset="0"/>
                <a:cs typeface="Courier New" pitchFamily="49" charset="0"/>
              </a:rPr>
              <a:t>t</a:t>
            </a:r>
            <a:r>
              <a:rPr lang="en-US" sz="3200" b="1" dirty="0">
                <a:latin typeface="Courier New" pitchFamily="49" charset="0"/>
                <a:cs typeface="Courier New" pitchFamily="49" charset="0"/>
              </a:rPr>
              <a:t> = </a:t>
            </a:r>
            <a:r>
              <a:rPr kumimoji="0" lang="en-US" sz="3200" b="1" i="0" u="none" strike="noStrike" kern="1200" cap="none" spc="0" normalizeH="0" baseline="0" noProof="0" dirty="0">
                <a:ln>
                  <a:noFill/>
                </a:ln>
                <a:solidFill>
                  <a:schemeClr val="tx1"/>
                </a:solidFill>
                <a:effectLst/>
                <a:uLnTx/>
                <a:uFillTx/>
                <a:latin typeface="Courier New" pitchFamily="49" charset="0"/>
                <a:ea typeface="+mn-ea"/>
                <a:cs typeface="Courier New" pitchFamily="49" charset="0"/>
              </a:rPr>
              <a:t>v1.spacesOccupied();</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3200" b="1" i="0" u="none" strike="noStrike" kern="1200" cap="none" spc="0" normalizeH="0" baseline="0" noProof="0" dirty="0">
                <a:ln>
                  <a:noFill/>
                </a:ln>
                <a:solidFill>
                  <a:schemeClr val="accent2"/>
                </a:solidFill>
                <a:effectLst/>
                <a:uLnTx/>
                <a:uFillTx/>
                <a:latin typeface="Courier New" pitchFamily="49" charset="0"/>
                <a:ea typeface="+mn-ea"/>
                <a:cs typeface="Courier New" pitchFamily="49" charset="0"/>
              </a:rPr>
              <a:t>t</a:t>
            </a:r>
            <a:r>
              <a:rPr kumimoji="0" lang="en-US" sz="3200" b="1" i="0" u="none" strike="noStrike" kern="1200" cap="none" spc="0" normalizeH="0" baseline="0" noProof="0" dirty="0">
                <a:ln>
                  <a:noFill/>
                </a:ln>
                <a:effectLst/>
                <a:uLnTx/>
                <a:uFillTx/>
                <a:latin typeface="Courier New" pitchFamily="49" charset="0"/>
                <a:ea typeface="+mn-ea"/>
                <a:cs typeface="Courier New" pitchFamily="49" charset="0"/>
              </a:rPr>
              <a:t>[1].</a:t>
            </a:r>
            <a:r>
              <a:rPr kumimoji="0" lang="en-US" sz="3200" b="1" i="0" u="none" strike="noStrike" kern="1200" cap="none" spc="0" normalizeH="0" baseline="0" noProof="0" dirty="0" err="1">
                <a:ln>
                  <a:noFill/>
                </a:ln>
                <a:effectLst/>
                <a:uLnTx/>
                <a:uFillTx/>
                <a:latin typeface="Courier New" pitchFamily="49" charset="0"/>
                <a:ea typeface="+mn-ea"/>
                <a:cs typeface="Courier New" pitchFamily="49" charset="0"/>
              </a:rPr>
              <a:t>getRow</a:t>
            </a:r>
            <a:r>
              <a:rPr kumimoji="0" lang="en-US" sz="3200" b="1" i="0" u="none" strike="noStrike" kern="1200" cap="none" spc="0" normalizeH="0" baseline="0" noProof="0" dirty="0">
                <a:ln>
                  <a:noFill/>
                </a:ln>
                <a:effectLst/>
                <a:uLnTx/>
                <a:uFillTx/>
                <a:latin typeface="Courier New" pitchFamily="49" charset="0"/>
                <a:ea typeface="+mn-ea"/>
                <a:cs typeface="Courier New" pitchFamily="49" charset="0"/>
              </a:rPr>
              <a:t>();</a:t>
            </a:r>
            <a:r>
              <a:rPr lang="en-US" sz="3200" b="1" dirty="0">
                <a:solidFill>
                  <a:schemeClr val="accent6">
                    <a:lumMod val="75000"/>
                  </a:schemeClr>
                </a:solidFill>
                <a:latin typeface="Courier New" pitchFamily="49" charset="0"/>
                <a:cs typeface="Courier New" pitchFamily="49" charset="0"/>
              </a:rPr>
              <a:t>  </a:t>
            </a:r>
            <a:r>
              <a:rPr kumimoji="0" lang="en-US" sz="3200" b="1" i="1" u="none" strike="noStrike" kern="1200" cap="none" spc="0" normalizeH="0" baseline="0" noProof="0" dirty="0">
                <a:ln>
                  <a:noFill/>
                </a:ln>
                <a:solidFill>
                  <a:schemeClr val="accent6">
                    <a:lumMod val="75000"/>
                  </a:schemeClr>
                </a:solidFill>
                <a:effectLst/>
                <a:uLnTx/>
                <a:uFillTx/>
                <a:latin typeface="Courier New" pitchFamily="49" charset="0"/>
                <a:ea typeface="+mn-ea"/>
                <a:cs typeface="Courier New" pitchFamily="49" charset="0"/>
              </a:rPr>
              <a:t>=&gt; </a:t>
            </a:r>
            <a:r>
              <a:rPr kumimoji="0" lang="en-US" sz="3200" b="1" i="1" u="none" strike="noStrike" kern="1200" cap="none" spc="0" normalizeH="0" baseline="0" noProof="0" dirty="0">
                <a:ln>
                  <a:noFill/>
                </a:ln>
                <a:solidFill>
                  <a:schemeClr val="accent1"/>
                </a:solidFill>
                <a:effectLst/>
                <a:uLnTx/>
                <a:uFillTx/>
                <a:latin typeface="Courier New" pitchFamily="49" charset="0"/>
                <a:ea typeface="+mn-ea"/>
                <a:cs typeface="Courier New" pitchFamily="49" charset="0"/>
              </a:rPr>
              <a:t>2</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r>
              <a:rPr lang="en-US" sz="3200" b="1" dirty="0">
                <a:solidFill>
                  <a:schemeClr val="accent2"/>
                </a:solidFill>
                <a:latin typeface="Courier New" pitchFamily="49" charset="0"/>
                <a:cs typeface="Courier New" pitchFamily="49" charset="0"/>
              </a:rPr>
              <a:t>t</a:t>
            </a:r>
            <a:r>
              <a:rPr lang="en-US" sz="3200" b="1" dirty="0">
                <a:latin typeface="Courier New" pitchFamily="49" charset="0"/>
                <a:cs typeface="Courier New" pitchFamily="49" charset="0"/>
              </a:rPr>
              <a:t>[1].</a:t>
            </a:r>
            <a:r>
              <a:rPr lang="en-US" sz="3200" b="1" dirty="0" err="1">
                <a:latin typeface="Courier New" pitchFamily="49" charset="0"/>
                <a:cs typeface="Courier New" pitchFamily="49" charset="0"/>
              </a:rPr>
              <a:t>getCol</a:t>
            </a:r>
            <a:r>
              <a:rPr lang="en-US" sz="3200" b="1" dirty="0">
                <a:latin typeface="Courier New" pitchFamily="49" charset="0"/>
                <a:cs typeface="Courier New" pitchFamily="49" charset="0"/>
              </a:rPr>
              <a:t>();</a:t>
            </a:r>
            <a:r>
              <a:rPr lang="en-US" sz="3200" b="1" dirty="0">
                <a:solidFill>
                  <a:schemeClr val="accent6">
                    <a:lumMod val="75000"/>
                  </a:schemeClr>
                </a:solidFill>
                <a:latin typeface="Courier New" pitchFamily="49" charset="0"/>
                <a:cs typeface="Courier New" pitchFamily="49" charset="0"/>
              </a:rPr>
              <a:t>  </a:t>
            </a:r>
            <a:r>
              <a:rPr lang="en-US" sz="3200" b="1" i="1" dirty="0">
                <a:solidFill>
                  <a:schemeClr val="accent6">
                    <a:lumMod val="75000"/>
                  </a:schemeClr>
                </a:solidFill>
                <a:latin typeface="Courier New" pitchFamily="49" charset="0"/>
                <a:cs typeface="Courier New" pitchFamily="49" charset="0"/>
              </a:rPr>
              <a:t>=&gt; </a:t>
            </a:r>
            <a:r>
              <a:rPr lang="en-US" sz="3200" b="1" i="1" dirty="0">
                <a:solidFill>
                  <a:schemeClr val="accent1"/>
                </a:solidFill>
                <a:latin typeface="Courier New" pitchFamily="49" charset="0"/>
                <a:cs typeface="Courier New" pitchFamily="49" charset="0"/>
              </a:rPr>
              <a:t>3</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3200" b="1" i="1" u="none" strike="noStrike" kern="1200" cap="none" spc="0" normalizeH="0" baseline="0" noProof="0" dirty="0">
                <a:ln>
                  <a:noFill/>
                </a:ln>
                <a:solidFill>
                  <a:schemeClr val="accent1"/>
                </a:solidFill>
                <a:effectLst/>
                <a:uLnTx/>
                <a:uFillTx/>
                <a:latin typeface="Courier New" pitchFamily="49" charset="0"/>
                <a:ea typeface="+mn-ea"/>
                <a:cs typeface="Courier New" pitchFamily="49" charset="0"/>
              </a:rPr>
              <a:t>   </a:t>
            </a:r>
            <a:r>
              <a:rPr kumimoji="0" lang="en-US" sz="3200" b="1" i="1" u="none" strike="noStrike" kern="1200" cap="none" spc="0" normalizeH="0" baseline="0" noProof="0" dirty="0">
                <a:ln>
                  <a:noFill/>
                </a:ln>
                <a:effectLst/>
                <a:uLnTx/>
                <a:uFillTx/>
                <a:latin typeface="Courier New" pitchFamily="49" charset="0"/>
                <a:ea typeface="+mn-ea"/>
                <a:cs typeface="Courier New" pitchFamily="49" charset="0"/>
              </a:rPr>
              <a:t>---------------</a:t>
            </a:r>
            <a:r>
              <a:rPr kumimoji="0" lang="en-US" sz="3200" b="1" i="1" u="none" strike="noStrike" kern="1200" cap="none" spc="0" normalizeH="0" baseline="0" noProof="0" dirty="0">
                <a:ln>
                  <a:noFill/>
                </a:ln>
                <a:solidFill>
                  <a:schemeClr val="accent1"/>
                </a:solidFill>
                <a:effectLst/>
                <a:uLnTx/>
                <a:uFillTx/>
                <a:latin typeface="Courier New" pitchFamily="49" charset="0"/>
                <a:ea typeface="+mn-ea"/>
                <a:cs typeface="Courier New" pitchFamily="49" charset="0"/>
              </a:rPr>
              <a:t>  </a:t>
            </a:r>
          </a:p>
          <a:p>
            <a:pPr marL="342900" indent="-342900">
              <a:spcBef>
                <a:spcPct val="20000"/>
              </a:spcBef>
              <a:defRPr/>
            </a:pPr>
            <a:r>
              <a:rPr lang="en-US" sz="3200" b="1" i="1" dirty="0">
                <a:solidFill>
                  <a:schemeClr val="accent1"/>
                </a:solidFill>
                <a:latin typeface="Courier New" pitchFamily="49" charset="0"/>
                <a:cs typeface="Courier New" pitchFamily="49" charset="0"/>
              </a:rPr>
              <a:t>    </a:t>
            </a:r>
            <a:r>
              <a:rPr lang="en-US" sz="3200" b="1" i="1" dirty="0">
                <a:solidFill>
                  <a:schemeClr val="accent2"/>
                </a:solidFill>
                <a:latin typeface="Courier New" pitchFamily="49" charset="0"/>
                <a:cs typeface="Courier New" pitchFamily="49" charset="0"/>
              </a:rPr>
              <a:t>t</a:t>
            </a:r>
            <a:r>
              <a:rPr lang="en-US" sz="3200" b="1" i="1" dirty="0">
                <a:solidFill>
                  <a:schemeClr val="accent1"/>
                </a:solidFill>
                <a:latin typeface="Courier New" pitchFamily="49" charset="0"/>
                <a:cs typeface="Courier New" pitchFamily="49" charset="0"/>
              </a:rPr>
              <a:t> </a:t>
            </a:r>
            <a:r>
              <a:rPr lang="en-US" sz="3200" b="1" i="1" dirty="0">
                <a:solidFill>
                  <a:schemeClr val="accent2"/>
                </a:solidFill>
                <a:latin typeface="Courier New" pitchFamily="49" charset="0"/>
                <a:cs typeface="Courier New" pitchFamily="49" charset="0"/>
              </a:rPr>
              <a:t>|</a:t>
            </a:r>
            <a:r>
              <a:rPr lang="en-US" sz="3200" b="1" i="1" dirty="0">
                <a:latin typeface="Courier New" pitchFamily="49" charset="0"/>
                <a:cs typeface="Courier New" pitchFamily="49" charset="0"/>
              </a:rPr>
              <a:t>r2c2</a:t>
            </a:r>
            <a:r>
              <a:rPr lang="en-US" sz="3200" b="1" i="1" dirty="0">
                <a:solidFill>
                  <a:schemeClr val="accent2"/>
                </a:solidFill>
                <a:latin typeface="Courier New" pitchFamily="49" charset="0"/>
                <a:cs typeface="Courier New" pitchFamily="49" charset="0"/>
              </a:rPr>
              <a:t>|</a:t>
            </a:r>
            <a:r>
              <a:rPr lang="en-US" sz="3200" b="1" i="1" dirty="0">
                <a:solidFill>
                  <a:schemeClr val="accent1"/>
                </a:solidFill>
                <a:latin typeface="Courier New" pitchFamily="49" charset="0"/>
                <a:cs typeface="Courier New" pitchFamily="49" charset="0"/>
              </a:rPr>
              <a:t>r2c3</a:t>
            </a:r>
            <a:r>
              <a:rPr lang="en-US" sz="3200" b="1" i="1" dirty="0">
                <a:solidFill>
                  <a:schemeClr val="accent2"/>
                </a:solidFill>
                <a:latin typeface="Courier New" pitchFamily="49" charset="0"/>
                <a:cs typeface="Courier New" pitchFamily="49" charset="0"/>
              </a:rPr>
              <a:t>|</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endParaRPr lang="en-US" sz="3200" b="1" i="1" dirty="0">
              <a:solidFill>
                <a:schemeClr val="accent1"/>
              </a:solidFill>
              <a:latin typeface="Courier New" pitchFamily="49" charset="0"/>
              <a:cs typeface="Courier New" pitchFamily="49" charset="0"/>
            </a:endParaRPr>
          </a:p>
        </p:txBody>
      </p:sp>
      <p:pic>
        <p:nvPicPr>
          <p:cNvPr id="7" name="Slide 11 - spacesOccupie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8443118" y="4724400"/>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86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lstStyle/>
          <a:p>
            <a:r>
              <a:rPr lang="en-US" dirty="0" err="1"/>
              <a:t>spacesOccupiedOnTrail</a:t>
            </a:r>
            <a:endParaRPr lang="en-US" dirty="0"/>
          </a:p>
        </p:txBody>
      </p:sp>
      <p:sp>
        <p:nvSpPr>
          <p:cNvPr id="3" name="Content Placeholder 2"/>
          <p:cNvSpPr>
            <a:spLocks noGrp="1"/>
          </p:cNvSpPr>
          <p:nvPr>
            <p:ph idx="1"/>
          </p:nvPr>
        </p:nvSpPr>
        <p:spPr>
          <a:xfrm>
            <a:off x="457200" y="1143000"/>
            <a:ext cx="4419600" cy="5715000"/>
          </a:xfrm>
        </p:spPr>
        <p:txBody>
          <a:bodyPr>
            <a:normAutofit fontScale="92500" lnSpcReduction="10000"/>
          </a:bodyPr>
          <a:lstStyle/>
          <a:p>
            <a:pPr>
              <a:buNone/>
            </a:pPr>
            <a:r>
              <a:rPr lang="en-US" b="1" dirty="0">
                <a:latin typeface="Courier New" pitchFamily="49" charset="0"/>
                <a:cs typeface="Courier New" pitchFamily="49" charset="0"/>
              </a:rPr>
              <a:t>. . . . .</a:t>
            </a:r>
          </a:p>
          <a:p>
            <a:pPr>
              <a:buNone/>
            </a:pPr>
            <a:r>
              <a:rPr lang="en-US" b="1" dirty="0">
                <a:latin typeface="Courier New" pitchFamily="49" charset="0"/>
                <a:cs typeface="Courier New" pitchFamily="49" charset="0"/>
              </a:rPr>
              <a:t>. . . . .</a:t>
            </a:r>
          </a:p>
          <a:p>
            <a:pPr>
              <a:buNone/>
            </a:pPr>
            <a:r>
              <a:rPr lang="en-US" b="1" dirty="0">
                <a:latin typeface="Courier New" pitchFamily="49" charset="0"/>
                <a:cs typeface="Courier New" pitchFamily="49" charset="0"/>
              </a:rPr>
              <a:t>c c </a:t>
            </a:r>
            <a:r>
              <a:rPr lang="en-US" b="1" dirty="0">
                <a:solidFill>
                  <a:srgbClr val="FF0000"/>
                </a:solidFill>
                <a:latin typeface="Courier New" pitchFamily="49" charset="0"/>
                <a:cs typeface="Courier New" pitchFamily="49" charset="0"/>
              </a:rPr>
              <a:t>. . .</a:t>
            </a:r>
          </a:p>
          <a:p>
            <a:pPr>
              <a:buNone/>
            </a:pPr>
            <a:r>
              <a:rPr lang="en-US" b="1" dirty="0">
                <a:latin typeface="Courier New" pitchFamily="49" charset="0"/>
                <a:cs typeface="Courier New" pitchFamily="49" charset="0"/>
              </a:rPr>
              <a:t>. . . . .</a:t>
            </a:r>
          </a:p>
          <a:p>
            <a:pPr>
              <a:buNone/>
            </a:pPr>
            <a:r>
              <a:rPr lang="en-US" b="1" dirty="0">
                <a:latin typeface="Courier New" pitchFamily="49" charset="0"/>
                <a:cs typeface="Courier New" pitchFamily="49" charset="0"/>
              </a:rPr>
              <a:t>. . . . .</a:t>
            </a:r>
          </a:p>
          <a:p>
            <a:pPr>
              <a:buNone/>
            </a:pPr>
            <a:endParaRPr lang="en-US" b="1" dirty="0">
              <a:latin typeface="Courier New" pitchFamily="49" charset="0"/>
              <a:cs typeface="Courier New" pitchFamily="49" charset="0"/>
            </a:endParaRPr>
          </a:p>
          <a:p>
            <a:pPr>
              <a:buNone/>
            </a:pPr>
            <a:endParaRPr lang="en-US" b="1" dirty="0">
              <a:latin typeface="Courier New" pitchFamily="49" charset="0"/>
              <a:cs typeface="Courier New" pitchFamily="49" charset="0"/>
            </a:endParaRPr>
          </a:p>
          <a:p>
            <a:pPr>
              <a:buNone/>
            </a:pPr>
            <a:r>
              <a:rPr lang="en-US" b="1" dirty="0">
                <a:solidFill>
                  <a:schemeClr val="bg2">
                    <a:lumMod val="50000"/>
                  </a:schemeClr>
                </a:solidFill>
                <a:latin typeface="Courier New" pitchFamily="49" charset="0"/>
                <a:cs typeface="Courier New" pitchFamily="49" charset="0"/>
              </a:rPr>
              <a:t>Vehicle v1(0x15)</a:t>
            </a:r>
          </a:p>
          <a:p>
            <a:pPr>
              <a:buNone/>
            </a:pPr>
            <a:r>
              <a:rPr lang="en-US" b="1" dirty="0">
                <a:solidFill>
                  <a:schemeClr val="bg2">
                    <a:lumMod val="50000"/>
                  </a:schemeClr>
                </a:solidFill>
                <a:latin typeface="Courier New" pitchFamily="49" charset="0"/>
                <a:cs typeface="Courier New" pitchFamily="49" charset="0"/>
              </a:rPr>
              <a:t>start r2c0</a:t>
            </a:r>
          </a:p>
          <a:p>
            <a:pPr>
              <a:buNone/>
            </a:pPr>
            <a:r>
              <a:rPr lang="en-US" b="1" dirty="0">
                <a:solidFill>
                  <a:schemeClr val="bg2">
                    <a:lumMod val="50000"/>
                  </a:schemeClr>
                </a:solidFill>
                <a:latin typeface="Courier New" pitchFamily="49" charset="0"/>
                <a:cs typeface="Courier New" pitchFamily="49" charset="0"/>
              </a:rPr>
              <a:t>length 2</a:t>
            </a:r>
          </a:p>
          <a:p>
            <a:pPr>
              <a:buNone/>
            </a:pPr>
            <a:r>
              <a:rPr lang="en-US" b="1" dirty="0" err="1">
                <a:solidFill>
                  <a:schemeClr val="bg2">
                    <a:lumMod val="50000"/>
                  </a:schemeClr>
                </a:solidFill>
                <a:latin typeface="Courier New" pitchFamily="49" charset="0"/>
                <a:cs typeface="Courier New" pitchFamily="49" charset="0"/>
              </a:rPr>
              <a:t>isVertical</a:t>
            </a:r>
            <a:r>
              <a:rPr lang="en-US" b="1" dirty="0">
                <a:solidFill>
                  <a:schemeClr val="bg2">
                    <a:lumMod val="50000"/>
                  </a:schemeClr>
                </a:solidFill>
                <a:latin typeface="Courier New" pitchFamily="49" charset="0"/>
                <a:cs typeface="Courier New" pitchFamily="49" charset="0"/>
              </a:rPr>
              <a:t>? false</a:t>
            </a:r>
          </a:p>
        </p:txBody>
      </p:sp>
      <p:sp>
        <p:nvSpPr>
          <p:cNvPr id="4" name="Content Placeholder 2"/>
          <p:cNvSpPr txBox="1">
            <a:spLocks/>
          </p:cNvSpPr>
          <p:nvPr/>
        </p:nvSpPr>
        <p:spPr>
          <a:xfrm>
            <a:off x="4724400" y="1066800"/>
            <a:ext cx="4419600" cy="5486400"/>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3200" b="1" i="0" u="none" strike="noStrike" kern="1200" cap="none" spc="0" normalizeH="0" baseline="0" noProof="0" dirty="0">
              <a:ln>
                <a:noFill/>
              </a:ln>
              <a:solidFill>
                <a:schemeClr val="tx1"/>
              </a:solidFill>
              <a:effectLst/>
              <a:uLnTx/>
              <a:uFillTx/>
              <a:latin typeface="Courier New" pitchFamily="49" charset="0"/>
              <a:ea typeface="+mn-ea"/>
              <a:cs typeface="Courier New" pitchFamily="49" charset="0"/>
            </a:endParaRPr>
          </a:p>
        </p:txBody>
      </p:sp>
      <p:sp>
        <p:nvSpPr>
          <p:cNvPr id="5" name="Content Placeholder 2"/>
          <p:cNvSpPr txBox="1">
            <a:spLocks/>
          </p:cNvSpPr>
          <p:nvPr/>
        </p:nvSpPr>
        <p:spPr>
          <a:xfrm>
            <a:off x="3733800" y="1143000"/>
            <a:ext cx="5791200" cy="5486400"/>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r>
              <a:rPr lang="en-US" sz="2400" b="1" dirty="0">
                <a:latin typeface="Courier New" pitchFamily="49" charset="0"/>
                <a:cs typeface="Courier New" pitchFamily="49" charset="0"/>
              </a:rPr>
              <a:t>Space[] </a:t>
            </a:r>
            <a:r>
              <a:rPr lang="en-US" sz="2400" b="1" dirty="0">
                <a:solidFill>
                  <a:schemeClr val="accent2"/>
                </a:solidFill>
                <a:latin typeface="Courier New" pitchFamily="49" charset="0"/>
                <a:cs typeface="Courier New" pitchFamily="49" charset="0"/>
              </a:rPr>
              <a:t>r</a:t>
            </a:r>
            <a:r>
              <a:rPr lang="en-US" sz="2400" b="1" dirty="0">
                <a:latin typeface="Courier New" pitchFamily="49" charset="0"/>
                <a:cs typeface="Courier New" pitchFamily="49" charset="0"/>
              </a:rPr>
              <a:t> = </a:t>
            </a:r>
            <a:r>
              <a:rPr kumimoji="0" lang="en-US" sz="2400" b="1" i="0" u="none" strike="noStrike" kern="1200" cap="none" spc="0" normalizeH="0" baseline="0" noProof="0" dirty="0">
                <a:ln>
                  <a:noFill/>
                </a:ln>
                <a:solidFill>
                  <a:schemeClr val="tx1"/>
                </a:solidFill>
                <a:effectLst/>
                <a:uLnTx/>
                <a:uFillTx/>
                <a:latin typeface="Courier New" pitchFamily="49" charset="0"/>
                <a:ea typeface="+mn-ea"/>
                <a:cs typeface="Courier New" pitchFamily="49" charset="0"/>
              </a:rPr>
              <a:t>v1.spacesOccupiedOnTrail();</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r>
              <a:rPr lang="en-US" sz="3200" b="1" dirty="0">
                <a:solidFill>
                  <a:schemeClr val="accent2"/>
                </a:solidFill>
                <a:latin typeface="Courier New" pitchFamily="49" charset="0"/>
                <a:cs typeface="Courier New" pitchFamily="49" charset="0"/>
              </a:rPr>
              <a:t>r</a:t>
            </a:r>
            <a:r>
              <a:rPr kumimoji="0" lang="en-US" sz="3200" b="1" i="0" u="none" strike="noStrike" kern="1200" cap="none" spc="0" normalizeH="0" baseline="0" noProof="0" dirty="0">
                <a:ln>
                  <a:noFill/>
                </a:ln>
                <a:effectLst/>
                <a:uLnTx/>
                <a:uFillTx/>
                <a:latin typeface="Courier New" pitchFamily="49" charset="0"/>
                <a:ea typeface="+mn-ea"/>
                <a:cs typeface="Courier New" pitchFamily="49" charset="0"/>
              </a:rPr>
              <a:t>[1].</a:t>
            </a:r>
            <a:r>
              <a:rPr kumimoji="0" lang="en-US" sz="3200" b="1" i="0" u="none" strike="noStrike" kern="1200" cap="none" spc="0" normalizeH="0" baseline="0" noProof="0" dirty="0" err="1">
                <a:ln>
                  <a:noFill/>
                </a:ln>
                <a:effectLst/>
                <a:uLnTx/>
                <a:uFillTx/>
                <a:latin typeface="Courier New" pitchFamily="49" charset="0"/>
                <a:ea typeface="+mn-ea"/>
                <a:cs typeface="Courier New" pitchFamily="49" charset="0"/>
              </a:rPr>
              <a:t>getRow</a:t>
            </a:r>
            <a:r>
              <a:rPr kumimoji="0" lang="en-US" sz="3200" b="1" i="0" u="none" strike="noStrike" kern="1200" cap="none" spc="0" normalizeH="0" baseline="0" noProof="0" dirty="0">
                <a:ln>
                  <a:noFill/>
                </a:ln>
                <a:effectLst/>
                <a:uLnTx/>
                <a:uFillTx/>
                <a:latin typeface="Courier New" pitchFamily="49" charset="0"/>
                <a:ea typeface="+mn-ea"/>
                <a:cs typeface="Courier New" pitchFamily="49" charset="0"/>
              </a:rPr>
              <a:t>();</a:t>
            </a:r>
            <a:r>
              <a:rPr lang="en-US" sz="3200" b="1" dirty="0">
                <a:solidFill>
                  <a:schemeClr val="accent6">
                    <a:lumMod val="75000"/>
                  </a:schemeClr>
                </a:solidFill>
                <a:latin typeface="Courier New" pitchFamily="49" charset="0"/>
                <a:cs typeface="Courier New" pitchFamily="49" charset="0"/>
              </a:rPr>
              <a:t>  </a:t>
            </a:r>
            <a:r>
              <a:rPr kumimoji="0" lang="en-US" sz="3200" b="1" i="1" u="none" strike="noStrike" kern="1200" cap="none" spc="0" normalizeH="0" baseline="0" noProof="0" dirty="0">
                <a:ln>
                  <a:noFill/>
                </a:ln>
                <a:solidFill>
                  <a:schemeClr val="accent6">
                    <a:lumMod val="75000"/>
                  </a:schemeClr>
                </a:solidFill>
                <a:effectLst/>
                <a:uLnTx/>
                <a:uFillTx/>
                <a:latin typeface="Courier New" pitchFamily="49" charset="0"/>
                <a:ea typeface="+mn-ea"/>
                <a:cs typeface="Courier New" pitchFamily="49" charset="0"/>
              </a:rPr>
              <a:t>=&gt; </a:t>
            </a:r>
            <a:r>
              <a:rPr kumimoji="0" lang="en-US" sz="3200" b="1" i="1" u="none" strike="noStrike" kern="1200" cap="none" spc="0" normalizeH="0" baseline="0" noProof="0" dirty="0">
                <a:ln>
                  <a:noFill/>
                </a:ln>
                <a:solidFill>
                  <a:schemeClr val="accent1"/>
                </a:solidFill>
                <a:effectLst/>
                <a:uLnTx/>
                <a:uFillTx/>
                <a:latin typeface="Courier New" pitchFamily="49" charset="0"/>
                <a:ea typeface="+mn-ea"/>
                <a:cs typeface="Courier New" pitchFamily="49" charset="0"/>
              </a:rPr>
              <a:t>2</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r>
              <a:rPr lang="en-US" sz="3200" b="1" dirty="0">
                <a:solidFill>
                  <a:schemeClr val="accent2"/>
                </a:solidFill>
                <a:latin typeface="Courier New" pitchFamily="49" charset="0"/>
                <a:cs typeface="Courier New" pitchFamily="49" charset="0"/>
              </a:rPr>
              <a:t>r</a:t>
            </a:r>
            <a:r>
              <a:rPr lang="en-US" sz="3200" b="1" dirty="0">
                <a:latin typeface="Courier New" pitchFamily="49" charset="0"/>
                <a:cs typeface="Courier New" pitchFamily="49" charset="0"/>
              </a:rPr>
              <a:t>[1].</a:t>
            </a:r>
            <a:r>
              <a:rPr lang="en-US" sz="3200" b="1" dirty="0" err="1">
                <a:latin typeface="Courier New" pitchFamily="49" charset="0"/>
                <a:cs typeface="Courier New" pitchFamily="49" charset="0"/>
              </a:rPr>
              <a:t>getCol</a:t>
            </a:r>
            <a:r>
              <a:rPr lang="en-US" sz="3200" b="1" dirty="0">
                <a:latin typeface="Courier New" pitchFamily="49" charset="0"/>
                <a:cs typeface="Courier New" pitchFamily="49" charset="0"/>
              </a:rPr>
              <a:t>();</a:t>
            </a:r>
            <a:r>
              <a:rPr lang="en-US" sz="3200" b="1" dirty="0">
                <a:solidFill>
                  <a:schemeClr val="accent6">
                    <a:lumMod val="75000"/>
                  </a:schemeClr>
                </a:solidFill>
                <a:latin typeface="Courier New" pitchFamily="49" charset="0"/>
                <a:cs typeface="Courier New" pitchFamily="49" charset="0"/>
              </a:rPr>
              <a:t>  </a:t>
            </a:r>
            <a:r>
              <a:rPr lang="en-US" sz="3200" b="1" i="1" dirty="0">
                <a:solidFill>
                  <a:schemeClr val="accent6">
                    <a:lumMod val="75000"/>
                  </a:schemeClr>
                </a:solidFill>
                <a:latin typeface="Courier New" pitchFamily="49" charset="0"/>
                <a:cs typeface="Courier New" pitchFamily="49" charset="0"/>
              </a:rPr>
              <a:t>=&gt; </a:t>
            </a:r>
            <a:r>
              <a:rPr lang="en-US" sz="3200" b="1" i="1" dirty="0">
                <a:solidFill>
                  <a:schemeClr val="accent1"/>
                </a:solidFill>
                <a:latin typeface="Courier New" pitchFamily="49" charset="0"/>
                <a:cs typeface="Courier New" pitchFamily="49" charset="0"/>
              </a:rPr>
              <a:t>3</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3200" b="1" i="1" u="none" strike="noStrike" kern="1200" cap="none" spc="0" normalizeH="0" baseline="0" noProof="0" dirty="0">
                <a:ln>
                  <a:noFill/>
                </a:ln>
                <a:solidFill>
                  <a:schemeClr val="accent1"/>
                </a:solidFill>
                <a:effectLst/>
                <a:uLnTx/>
                <a:uFillTx/>
                <a:latin typeface="Courier New" pitchFamily="49" charset="0"/>
                <a:ea typeface="+mn-ea"/>
                <a:cs typeface="Courier New" pitchFamily="49" charset="0"/>
              </a:rPr>
              <a:t>   </a:t>
            </a:r>
            <a:r>
              <a:rPr kumimoji="0" lang="en-US" sz="3200" b="1" i="1" u="none" strike="noStrike" kern="1200" cap="none" spc="0" normalizeH="0" baseline="0" noProof="0" dirty="0">
                <a:ln>
                  <a:noFill/>
                </a:ln>
                <a:effectLst/>
                <a:uLnTx/>
                <a:uFillTx/>
                <a:latin typeface="Courier New" pitchFamily="49" charset="0"/>
                <a:ea typeface="+mn-ea"/>
                <a:cs typeface="Courier New" pitchFamily="49" charset="0"/>
              </a:rPr>
              <a:t>---------------</a:t>
            </a:r>
            <a:r>
              <a:rPr kumimoji="0" lang="en-US" sz="3200" b="1" i="1" u="none" strike="noStrike" kern="1200" cap="none" spc="0" normalizeH="0" baseline="0" noProof="0" dirty="0">
                <a:ln>
                  <a:noFill/>
                </a:ln>
                <a:solidFill>
                  <a:schemeClr val="accent1"/>
                </a:solidFill>
                <a:effectLst/>
                <a:uLnTx/>
                <a:uFillTx/>
                <a:latin typeface="Courier New" pitchFamily="49" charset="0"/>
                <a:ea typeface="+mn-ea"/>
                <a:cs typeface="Courier New" pitchFamily="49" charset="0"/>
              </a:rPr>
              <a:t>  </a:t>
            </a:r>
          </a:p>
          <a:p>
            <a:pPr marL="342900" indent="-342900">
              <a:spcBef>
                <a:spcPct val="20000"/>
              </a:spcBef>
              <a:defRPr/>
            </a:pPr>
            <a:r>
              <a:rPr lang="en-US" sz="3200" b="1" i="1" dirty="0">
                <a:solidFill>
                  <a:schemeClr val="accent1"/>
                </a:solidFill>
                <a:latin typeface="Courier New" pitchFamily="49" charset="0"/>
                <a:cs typeface="Courier New" pitchFamily="49" charset="0"/>
              </a:rPr>
              <a:t>    </a:t>
            </a:r>
            <a:r>
              <a:rPr lang="en-US" sz="3200" b="1" i="1" dirty="0">
                <a:solidFill>
                  <a:schemeClr val="accent2"/>
                </a:solidFill>
                <a:latin typeface="Courier New" pitchFamily="49" charset="0"/>
                <a:cs typeface="Courier New" pitchFamily="49" charset="0"/>
              </a:rPr>
              <a:t>r</a:t>
            </a:r>
            <a:r>
              <a:rPr lang="en-US" sz="3200" b="1" i="1" dirty="0">
                <a:solidFill>
                  <a:schemeClr val="accent1"/>
                </a:solidFill>
                <a:latin typeface="Courier New" pitchFamily="49" charset="0"/>
                <a:cs typeface="Courier New" pitchFamily="49" charset="0"/>
              </a:rPr>
              <a:t> </a:t>
            </a:r>
            <a:r>
              <a:rPr lang="en-US" sz="3200" b="1" i="1" dirty="0">
                <a:solidFill>
                  <a:srgbClr val="FF0000"/>
                </a:solidFill>
                <a:latin typeface="Courier New" pitchFamily="49" charset="0"/>
                <a:cs typeface="Courier New" pitchFamily="49" charset="0"/>
              </a:rPr>
              <a:t>|r2c2|r2c3|r2c4|</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endParaRPr lang="en-US" sz="3200" b="1" i="1" dirty="0">
              <a:solidFill>
                <a:schemeClr val="accent1"/>
              </a:solidFill>
              <a:latin typeface="Courier New" pitchFamily="49" charset="0"/>
              <a:cs typeface="Courier New" pitchFamily="49" charset="0"/>
            </a:endParaRPr>
          </a:p>
        </p:txBody>
      </p:sp>
      <p:pic>
        <p:nvPicPr>
          <p:cNvPr id="6" name="Slide 12 - spacesOccupedOnTrail">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8443118" y="4724400"/>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30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remove"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Need more help?</a:t>
            </a:r>
          </a:p>
        </p:txBody>
      </p:sp>
      <p:sp>
        <p:nvSpPr>
          <p:cNvPr id="3" name="Content Placeholder 2"/>
          <p:cNvSpPr>
            <a:spLocks noGrp="1"/>
          </p:cNvSpPr>
          <p:nvPr>
            <p:ph idx="1"/>
          </p:nvPr>
        </p:nvSpPr>
        <p:spPr/>
        <p:txBody>
          <a:bodyPr/>
          <a:lstStyle/>
          <a:p>
            <a:r>
              <a:rPr lang="en-US" dirty="0"/>
              <a:t>Read over document again</a:t>
            </a:r>
          </a:p>
          <a:p>
            <a:r>
              <a:rPr lang="en-US" dirty="0"/>
              <a:t>Go to tutoring</a:t>
            </a:r>
          </a:p>
          <a:p>
            <a:r>
              <a:rPr lang="en-US" dirty="0"/>
              <a:t>Office hours</a:t>
            </a:r>
          </a:p>
          <a:p>
            <a:r>
              <a:rPr lang="en-US" dirty="0"/>
              <a:t>Email me: </a:t>
            </a:r>
            <a:r>
              <a:rPr lang="en-US" dirty="0">
                <a:hlinkClick r:id="rId2"/>
              </a:rPr>
              <a:t>ojimenez@pacific.edu</a:t>
            </a:r>
            <a:r>
              <a:rPr lang="en-US" dirty="0"/>
              <a:t> </a:t>
            </a:r>
          </a:p>
          <a:p>
            <a:r>
              <a:rPr lang="en-US" dirty="0"/>
              <a:t>Message me in Teams</a:t>
            </a:r>
          </a:p>
          <a:p>
            <a:r>
              <a:rPr lang="en-US" dirty="0"/>
              <a:t>Ask about confusing topics at a high level in Teams Traffic Jam Help Channel</a:t>
            </a:r>
          </a:p>
        </p:txBody>
      </p:sp>
    </p:spTree>
    <p:extLst>
      <p:ext uri="{BB962C8B-B14F-4D97-AF65-F5344CB8AC3E}">
        <p14:creationId xmlns:p14="http://schemas.microsoft.com/office/powerpoint/2010/main" val="17695392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4041</TotalTime>
  <Words>1108</Words>
  <Application>Microsoft Office PowerPoint</Application>
  <PresentationFormat>On-screen Show (4:3)</PresentationFormat>
  <Paragraphs>86</Paragraphs>
  <Slides>7</Slides>
  <Notes>6</Notes>
  <HiddenSlides>0</HiddenSlides>
  <MMClips>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Courier New</vt:lpstr>
      <vt:lpstr>Office Theme</vt:lpstr>
      <vt:lpstr>Traffic Jam Help</vt:lpstr>
      <vt:lpstr>VehicleType is an enum</vt:lpstr>
      <vt:lpstr>Vehicle goodies</vt:lpstr>
      <vt:lpstr>Vehicle move</vt:lpstr>
      <vt:lpstr>spacesOccupied</vt:lpstr>
      <vt:lpstr>spacesOccupiedOnTrail</vt:lpstr>
      <vt:lpstr>Need more help?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 Refresher</dc:title>
  <dc:creator>Osvaldo</dc:creator>
  <cp:lastModifiedBy>Osvaldo jimenez</cp:lastModifiedBy>
  <cp:revision>24</cp:revision>
  <dcterms:created xsi:type="dcterms:W3CDTF">2016-09-07T17:23:10Z</dcterms:created>
  <dcterms:modified xsi:type="dcterms:W3CDTF">2021-01-14T00:32:27Z</dcterms:modified>
</cp:coreProperties>
</file>